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true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</p:sldIdLst>
  <p:sldSz cx="18288000" cy="10287000"/>
  <p:notesSz cx="6858000" cy="9144000"/>
  <p:embeddedFontLst>
    <p:embeddedFont>
      <p:font typeface="Pretendard Bold"/>
      <p:bold r:id="rId25"/>
    </p:embeddedFont>
    <p:embeddedFont>
      <p:font typeface="Pretendard SemiBold"/>
      <p:bold r:id="rId26"/>
    </p:embeddedFont>
    <p:embeddedFont>
      <p:font typeface="Pretendard ExtraBold"/>
      <p:bold r:id="rId27"/>
    </p:embeddedFont>
    <p:embeddedFont>
      <p:font typeface="Pretendard Light"/>
      <p:regular r:id="rId28"/>
    </p:embeddedFont>
    <p:embeddedFont>
      <p:font typeface="Pretendard Regular"/>
      <p:regular r:id="rId29"/>
    </p:embeddedFont>
    <p:embeddedFont>
      <p:font typeface="Pretendard Medium"/>
      <p:bold r:id="rId30"/>
    </p:embeddedFont>
    <p:embeddedFont>
      <p:font typeface="Noto Sans CJK KR Bold"/>
      <p:bold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slides/slide17.xml" Type="http://schemas.openxmlformats.org/officeDocument/2006/relationships/slide"/><Relationship Id="rId23" Target="slides/slide18.xml" Type="http://schemas.openxmlformats.org/officeDocument/2006/relationships/slide"/><Relationship Id="rId24" Target="slides/slide19.xml" Type="http://schemas.openxmlformats.org/officeDocument/2006/relationships/slide"/><Relationship Id="rId25" Target="fonts/font1.fntdata" Type="http://schemas.openxmlformats.org/officeDocument/2006/relationships/font"/><Relationship Id="rId26" Target="fonts/font2.fntdata" Type="http://schemas.openxmlformats.org/officeDocument/2006/relationships/font"/><Relationship Id="rId27" Target="fonts/font3.fntdata" Type="http://schemas.openxmlformats.org/officeDocument/2006/relationships/font"/><Relationship Id="rId28" Target="fonts/font4.fntdata" Type="http://schemas.openxmlformats.org/officeDocument/2006/relationships/font"/><Relationship Id="rId29" Target="fonts/font5.fntdata" Type="http://schemas.openxmlformats.org/officeDocument/2006/relationships/font"/><Relationship Id="rId3" Target="viewProps.xml" Type="http://schemas.openxmlformats.org/officeDocument/2006/relationships/viewProps"/><Relationship Id="rId30" Target="fonts/font6.fntdata" Type="http://schemas.openxmlformats.org/officeDocument/2006/relationships/font"/><Relationship Id="rId31" Target="fonts/font7.fntdata" Type="http://schemas.openxmlformats.org/officeDocument/2006/relationships/font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13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15.png" Type="http://schemas.openxmlformats.org/officeDocument/2006/relationships/image"/><Relationship Id="rId4" Target="../media/image7.png" Type="http://schemas.openxmlformats.org/officeDocument/2006/relationships/image"/><Relationship Id="rId5" Target="../media/image16.png" Type="http://schemas.openxmlformats.org/officeDocument/2006/relationships/image"/><Relationship Id="rId6" Target="../media/image17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png" Type="http://schemas.openxmlformats.org/officeDocument/2006/relationships/image"/><Relationship Id="rId4" Target="../media/image20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png" Type="http://schemas.openxmlformats.org/officeDocument/2006/relationships/image"/><Relationship Id="rId3" Target="../media/image22.pn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pn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pn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7.png" Type="http://schemas.openxmlformats.org/officeDocument/2006/relationships/image"/></Relationships>
</file>

<file path=ppt/slides/_rels/slide1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png" Type="http://schemas.openxmlformats.org/officeDocument/2006/relationships/image"/><Relationship Id="rId4" Target="../media/image28.png" Type="http://schemas.openxmlformats.org/officeDocument/2006/relationships/image"/></Relationships>
</file>

<file path=ppt/slides/_rels/slide1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9.png" Type="http://schemas.openxmlformats.org/officeDocument/2006/relationships/image"/><Relationship Id="rId3" Target="../media/image30.png" Type="http://schemas.openxmlformats.org/officeDocument/2006/relationships/image"/></Relationships>
</file>

<file path=ppt/slides/_rels/slide1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1.png" Type="http://schemas.openxmlformats.org/officeDocument/2006/relationships/image"/><Relationship Id="rId3" Target="../media/image3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EEEE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609600" y="431800"/>
            <a:ext cx="17335500" cy="9334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435100" y="1435100"/>
            <a:ext cx="15430500" cy="40894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422400" y="8509000"/>
            <a:ext cx="3441700" cy="4064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ko-KR" sz="2300" b="false" i="false" u="none" strike="noStrike" spc="-100">
                <a:solidFill>
                  <a:srgbClr val="595959">
                    <a:alpha val="61961"/>
                  </a:srgbClr>
                </a:solidFill>
                <a:ea typeface="Pretendard Bold"/>
              </a:rPr>
              <a:t>마지막</a:t>
            </a:r>
            <a:r>
              <a:rPr lang="en-US" sz="2300" b="false" i="false" u="none" strike="noStrike" spc="-100">
                <a:solidFill>
                  <a:srgbClr val="595959">
                    <a:alpha val="61961"/>
                  </a:srgbClr>
                </a:solidFill>
                <a:latin typeface="Pretendard Bold"/>
              </a:rPr>
              <a:t> </a:t>
            </a:r>
            <a:r>
              <a:rPr lang="ko-KR" sz="2300" b="false" i="false" u="none" strike="noStrike" spc="-100">
                <a:solidFill>
                  <a:srgbClr val="595959">
                    <a:alpha val="61961"/>
                  </a:srgbClr>
                </a:solidFill>
                <a:ea typeface="Pretendard Bold"/>
              </a:rPr>
              <a:t>수정일</a:t>
            </a:r>
            <a:r>
              <a:rPr lang="en-US" sz="2300" b="false" i="false" u="none" strike="noStrike" spc="-100">
                <a:solidFill>
                  <a:srgbClr val="595959">
                    <a:alpha val="61961"/>
                  </a:srgbClr>
                </a:solidFill>
                <a:latin typeface="Pretendard Bold"/>
              </a:rPr>
              <a:t> : 2025.01.03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435100" y="8013700"/>
            <a:ext cx="7277100" cy="4318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16199"/>
              </a:lnSpc>
            </a:pPr>
            <a:r>
              <a:rPr lang="ko-KR" sz="2400" b="false" i="false" u="none" strike="noStrike" spc="-100">
                <a:solidFill>
                  <a:srgbClr val="000000">
                    <a:alpha val="27843"/>
                  </a:srgbClr>
                </a:solidFill>
                <a:ea typeface="Pretendard SemiBold"/>
              </a:rPr>
              <a:t>현재</a:t>
            </a:r>
            <a:r>
              <a:rPr lang="en-US" sz="2400" b="false" i="false" u="none" strike="noStrike" spc="-100">
                <a:solidFill>
                  <a:srgbClr val="000000">
                    <a:alpha val="27843"/>
                  </a:srgbClr>
                </a:solidFill>
                <a:latin typeface="Pretendard SemiBold"/>
              </a:rPr>
              <a:t> PPT </a:t>
            </a:r>
            <a:r>
              <a:rPr lang="ko-KR" sz="2400" b="false" i="false" u="none" strike="noStrike" spc="-100">
                <a:solidFill>
                  <a:srgbClr val="000000">
                    <a:alpha val="27843"/>
                  </a:srgbClr>
                </a:solidFill>
                <a:ea typeface="Pretendard SemiBold"/>
              </a:rPr>
              <a:t>소유권은</a:t>
            </a:r>
            <a:r>
              <a:rPr lang="en-US" sz="2400" b="false" i="false" u="none" strike="noStrike" spc="-100">
                <a:solidFill>
                  <a:srgbClr val="000000">
                    <a:alpha val="27843"/>
                  </a:srgbClr>
                </a:solidFill>
                <a:latin typeface="Pretendard SemiBold"/>
              </a:rPr>
              <a:t> </a:t>
            </a:r>
            <a:r>
              <a:rPr lang="ko-KR" sz="2400" b="false" i="false" u="none" strike="noStrike" spc="-100">
                <a:solidFill>
                  <a:srgbClr val="000000">
                    <a:alpha val="27843"/>
                  </a:srgbClr>
                </a:solidFill>
                <a:ea typeface="Pretendard SemiBold"/>
              </a:rPr>
              <a:t>글로벌조리학부</a:t>
            </a:r>
            <a:r>
              <a:rPr lang="en-US" sz="2400" b="false" i="false" u="none" strike="noStrike" spc="-100">
                <a:solidFill>
                  <a:srgbClr val="000000">
                    <a:alpha val="27843"/>
                  </a:srgbClr>
                </a:solidFill>
                <a:latin typeface="Pretendard SemiBold"/>
              </a:rPr>
              <a:t> Lyfe</a:t>
            </a:r>
            <a:r>
              <a:rPr lang="ko-KR" sz="2400" b="false" i="false" u="none" strike="noStrike" spc="-100">
                <a:solidFill>
                  <a:srgbClr val="000000">
                    <a:alpha val="27843"/>
                  </a:srgbClr>
                </a:solidFill>
                <a:ea typeface="Pretendard SemiBold"/>
              </a:rPr>
              <a:t>조리전공에</a:t>
            </a:r>
            <a:r>
              <a:rPr lang="en-US" sz="2400" b="false" i="false" u="none" strike="noStrike" spc="-100">
                <a:solidFill>
                  <a:srgbClr val="000000">
                    <a:alpha val="27843"/>
                  </a:srgbClr>
                </a:solidFill>
                <a:latin typeface="Pretendard SemiBold"/>
              </a:rPr>
              <a:t> </a:t>
            </a:r>
            <a:r>
              <a:rPr lang="ko-KR" sz="2400" b="false" i="false" u="none" strike="noStrike" spc="-100">
                <a:solidFill>
                  <a:srgbClr val="000000">
                    <a:alpha val="27843"/>
                  </a:srgbClr>
                </a:solidFill>
                <a:ea typeface="Pretendard SemiBold"/>
              </a:rPr>
              <a:t>있습니다</a:t>
            </a:r>
            <a:r>
              <a:rPr lang="en-US" sz="2400" b="false" i="false" u="none" strike="noStrike" spc="-100">
                <a:solidFill>
                  <a:srgbClr val="000000">
                    <a:alpha val="27843"/>
                  </a:srgbClr>
                </a:solidFill>
                <a:latin typeface="Pretendard SemiBold"/>
              </a:rPr>
              <a:t>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070100" y="3429000"/>
            <a:ext cx="10795000" cy="1778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99600"/>
              </a:lnSpc>
            </a:pPr>
            <a:r>
              <a:rPr lang="ko-KR" sz="10000" b="false" i="false" u="none" strike="noStrike" spc="-300">
                <a:solidFill>
                  <a:srgbClr val="000000"/>
                </a:solidFill>
                <a:ea typeface="Pretendard ExtraBold"/>
              </a:rPr>
              <a:t>인턴십</a:t>
            </a:r>
            <a:r>
              <a:rPr lang="en-US" sz="10000" b="false" i="false" u="none" strike="noStrike" spc="-3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10000" b="false" i="false" u="none" strike="noStrike" spc="-300">
                <a:solidFill>
                  <a:srgbClr val="000000"/>
                </a:solidFill>
                <a:ea typeface="Pretendard ExtraBold"/>
              </a:rPr>
              <a:t>작성요령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070100" y="1828800"/>
            <a:ext cx="8077200" cy="1778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99600"/>
              </a:lnSpc>
            </a:pPr>
            <a:r>
              <a:rPr lang="en-US" sz="10000" b="false" i="false" u="none" strike="noStrike" spc="-300">
                <a:solidFill>
                  <a:srgbClr val="000000"/>
                </a:solidFill>
                <a:latin typeface="Pretendard Light"/>
              </a:rPr>
              <a:t>Internship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82600" y="2197100"/>
            <a:ext cx="17335500" cy="760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69900" y="482600"/>
            <a:ext cx="17335500" cy="1409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993900" y="3429000"/>
            <a:ext cx="14351000" cy="5168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36119"/>
              </a:lnSpc>
            </a:pP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제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3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조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(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)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2.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인턴십과정은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1,2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학기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최소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12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주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이상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,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여름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,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겨울학기는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최소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4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주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이상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실시하여야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하며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, 1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학점당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30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이상을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시행하여야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한다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.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/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3. 2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항에도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불구하고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다음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각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호의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경우에는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이수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시간을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기준으로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학점을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부여할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수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있으며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,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이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경우에는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30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시간에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1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학점을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부여한다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.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(1)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산업체의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업장폐쇄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,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폐업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등으로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실습을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완료할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수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없는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경우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(2)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국가재난상황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및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전염병의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확산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등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불가피한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경우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(3)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학생의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질병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,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사고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등으로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실습을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완료할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수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없는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경우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(4)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기타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실습을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완료할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수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없다고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총장이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인정한</a:t>
            </a:r>
            <a:r>
              <a:rPr lang="en-US" sz="2300" b="true" i="false" u="sng" strike="noStrike" spc="-100">
                <a:solidFill>
                  <a:srgbClr val="0073FF"/>
                </a:solidFill>
                <a:latin typeface="Pretendard Regular"/>
              </a:rPr>
              <a:t> </a:t>
            </a:r>
            <a:r>
              <a:rPr lang="ko-KR" sz="2300" b="true" i="false" u="sng" strike="noStrike" spc="-100">
                <a:solidFill>
                  <a:srgbClr val="0073FF"/>
                </a:solidFill>
                <a:ea typeface="Pretendard Regular"/>
              </a:rPr>
              <a:t>경우</a:t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/>
            </a:r>
          </a:p>
          <a:p>
            <a:pPr algn="l" lvl="0">
              <a:lnSpc>
                <a:spcPct val="136119"/>
              </a:lnSpc>
            </a:pP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4.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근무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기간은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주당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40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시간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이내로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하며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,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야간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(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오후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10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시부터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오전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6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시까지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)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휴일에는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실시하지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않는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것을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원칙으로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한다</a:t>
            </a:r>
            <a:r>
              <a:rPr lang="en-US" sz="2300" b="true" i="false" u="none" strike="noStrike" spc="-100">
                <a:solidFill>
                  <a:srgbClr val="000000"/>
                </a:solidFill>
                <a:latin typeface="Pretendard Regular"/>
              </a:rPr>
              <a:t>.</a:t>
            </a:r>
          </a:p>
          <a:p>
            <a:pPr algn="l" lvl="0">
              <a:lnSpc>
                <a:spcPct val="136119"/>
              </a:lnSpc>
            </a:pPr>
            <a:r>
              <a:rPr lang="ko-KR" sz="2300" b="true" i="false" u="none" strike="noStrike" spc="-100">
                <a:solidFill>
                  <a:srgbClr val="000000"/>
                </a:solidFill>
                <a:ea typeface="Pretendard Regular"/>
              </a:rPr>
              <a:t>다만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,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산업체의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근무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형태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등을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고려하여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불가피한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경우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학생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및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지도교수의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동의를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얻어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야간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및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휴일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실습을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허가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할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수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300" b="true" i="false" u="none" strike="noStrike" spc="-100">
                <a:solidFill>
                  <a:srgbClr val="D92626"/>
                </a:solidFill>
                <a:ea typeface="Pretendard Regular"/>
              </a:rPr>
              <a:t>있다</a:t>
            </a:r>
            <a:r>
              <a:rPr lang="en-US" sz="2300" b="true" i="false" u="none" strike="noStrike" spc="-100">
                <a:solidFill>
                  <a:srgbClr val="D92626"/>
                </a:solidFill>
                <a:latin typeface="Pretendard Regular"/>
              </a:rPr>
              <a:t>. 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49900" y="787400"/>
            <a:ext cx="7175500" cy="850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인턴십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운영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규정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82600" y="2197100"/>
            <a:ext cx="17335500" cy="760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69900" y="482600"/>
            <a:ext cx="17335500" cy="1409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1371600" y="3276600"/>
            <a:ext cx="15595600" cy="54864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l" lvl="0">
              <a:lnSpc>
                <a:spcPct val="136119"/>
              </a:lnSpc>
            </a:pP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4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조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(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수강신청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등록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)</a:t>
            </a:r>
            <a:b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</a:b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1.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인턴십과정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대상자는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정해진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기간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내에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수강신청</a:t>
            </a: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등록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필하여야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한다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. </a:t>
            </a:r>
          </a:p>
          <a:p>
            <a:pPr algn="l" lvl="0">
              <a:lnSpc>
                <a:spcPct val="136119"/>
              </a:lnSpc>
            </a:pP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**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수강신청</a:t>
            </a: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기간은</a:t>
            </a: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따로</a:t>
            </a: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D92626"/>
                </a:solidFill>
                <a:ea typeface="Pretendard Regular"/>
              </a:rPr>
              <a:t>안내</a:t>
            </a:r>
            <a:r>
              <a:rPr lang="en-US" sz="2200" b="true" i="false" u="none" strike="noStrike" spc="-100">
                <a:solidFill>
                  <a:srgbClr val="D92626"/>
                </a:solidFill>
                <a:latin typeface="Pretendard Regular"/>
              </a:rPr>
              <a:t>**</a:t>
            </a:r>
          </a:p>
          <a:p>
            <a:pPr algn="l" lvl="0">
              <a:lnSpc>
                <a:spcPct val="136119"/>
              </a:lnSpc>
            </a:pP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/>
            </a:r>
          </a:p>
          <a:p>
            <a:pPr algn="l" lvl="0">
              <a:lnSpc>
                <a:spcPct val="136119"/>
              </a:lnSpc>
            </a:pP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11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조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(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평가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이수인정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)</a:t>
            </a:r>
          </a:p>
          <a:p>
            <a:pPr algn="l" lvl="0">
              <a:lnSpc>
                <a:spcPct val="136119"/>
              </a:lnSpc>
            </a:pP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2.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학점은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이수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학기에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해당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학생이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적용받는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,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학기에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편성된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교양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전공학점으로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이수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인정할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있다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.</a:t>
            </a:r>
          </a:p>
          <a:p>
            <a:pPr algn="l" lvl="0">
              <a:lnSpc>
                <a:spcPct val="136119"/>
              </a:lnSpc>
            </a:pP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3.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과정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지원자의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학점인정은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학생의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최종보고서와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실습기관의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평가서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,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학부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(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과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)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장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지도교수의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평가의견을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종합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평가하여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인정한다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. </a:t>
            </a:r>
          </a:p>
          <a:p>
            <a:pPr algn="l" lvl="0">
              <a:lnSpc>
                <a:spcPct val="136119"/>
              </a:lnSpc>
            </a:pP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/>
            </a:r>
          </a:p>
          <a:p>
            <a:pPr algn="l" lvl="0">
              <a:lnSpc>
                <a:spcPct val="136119"/>
              </a:lnSpc>
            </a:pP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12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조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(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교과명칭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성적의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표기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)</a:t>
            </a:r>
          </a:p>
          <a:p>
            <a:pPr algn="l" lvl="0" indent="-342900" marL="342900">
              <a:lnSpc>
                <a:spcPct val="136119"/>
              </a:lnSpc>
              <a:buAutoNum type="arabicPeriod" startAt="1"/>
            </a:pP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과정을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이수하고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성적을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인정받는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자에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대한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교과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명칭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및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성적의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표기는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다음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각호와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같다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.</a:t>
            </a:r>
          </a:p>
          <a:p>
            <a:pPr algn="l" lvl="0" indent="-342900" marL="342900">
              <a:lnSpc>
                <a:spcPct val="136119"/>
              </a:lnSpc>
              <a:buAutoNum type="arabicPeriod" startAt="1"/>
            </a:pP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국내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: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ㅇㅇㅇ인턴십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,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국외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: (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국가명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)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ㅇㅇㅇ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인턴십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 </a:t>
            </a:r>
          </a:p>
          <a:p>
            <a:pPr algn="l" lvl="0" indent="-342900" marL="342900">
              <a:lnSpc>
                <a:spcPct val="136119"/>
              </a:lnSpc>
              <a:buAutoNum type="arabicPeriod" startAt="1"/>
            </a:pP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이수인정자의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성적은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P(Pass) or F(Fail)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로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 </a:t>
            </a:r>
            <a:r>
              <a:rPr lang="ko-KR" sz="2200" b="true" i="false" u="none" strike="noStrike" spc="-100">
                <a:solidFill>
                  <a:srgbClr val="000000"/>
                </a:solidFill>
                <a:ea typeface="Pretendard Regular"/>
              </a:rPr>
              <a:t>평가한다</a:t>
            </a:r>
            <a:r>
              <a:rPr lang="en-US" sz="2200" b="true" i="false" u="none" strike="noStrike" spc="-100">
                <a:solidFill>
                  <a:srgbClr val="000000"/>
                </a:solidFill>
                <a:latin typeface="Pretendard Regular"/>
              </a:rPr>
              <a:t>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49900" y="787400"/>
            <a:ext cx="7175500" cy="850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인턴십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운영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규정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08000" y="2197100"/>
            <a:ext cx="17335500" cy="760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69900" y="482600"/>
            <a:ext cx="17335500" cy="1409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4533900" y="7048500"/>
            <a:ext cx="8750300" cy="1854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36119"/>
              </a:lnSpc>
            </a:pP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인턴십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서류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제출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기간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 </a:t>
            </a:r>
          </a:p>
          <a:p>
            <a:pPr algn="ctr" lvl="0">
              <a:lnSpc>
                <a:spcPct val="136119"/>
              </a:lnSpc>
            </a:pP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 ~ 2025. 01. 14. (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화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) 17:00 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702300" y="787400"/>
            <a:ext cx="6883400" cy="850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신청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과정</a:t>
            </a:r>
          </a:p>
        </p:txBody>
      </p:sp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03300" y="2781300"/>
            <a:ext cx="16357600" cy="3416300"/>
          </a:xfrm>
          <a:prstGeom prst="rect">
            <a:avLst/>
          </a:prstGeom>
        </p:spPr>
      </p:pic>
      <p:sp>
        <p:nvSpPr>
          <p:cNvPr name="TextBox 7" id="7"/>
          <p:cNvSpPr txBox="true"/>
          <p:nvPr/>
        </p:nvSpPr>
        <p:spPr>
          <a:xfrm rot="0">
            <a:off x="4457700" y="3124200"/>
            <a:ext cx="9385300" cy="29083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1)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인턴십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과정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참여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신청서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자기소개서</a:t>
            </a:r>
          </a:p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2)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개인정보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수집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,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이용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동의서</a:t>
            </a:r>
          </a:p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3)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참여학생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상해보험가입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동의서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 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08000" y="2197100"/>
            <a:ext cx="17335500" cy="760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69900" y="482600"/>
            <a:ext cx="17335500" cy="1409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4584700" y="5105400"/>
            <a:ext cx="8750300" cy="1854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36119"/>
              </a:lnSpc>
            </a:pP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수강신청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기간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 </a:t>
            </a:r>
            <a:b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</a:b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2025.01.20 - 2025.01.24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702300" y="787400"/>
            <a:ext cx="6883400" cy="850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수강신청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485900" y="127000"/>
            <a:ext cx="7315200" cy="10045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155700" y="609600"/>
            <a:ext cx="8013700" cy="1739900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155700" y="1600200"/>
            <a:ext cx="8013700" cy="19939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168400" y="2603500"/>
            <a:ext cx="8013700" cy="35687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1181100" y="4775200"/>
            <a:ext cx="8013700" cy="35687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1130300" y="8343900"/>
            <a:ext cx="8013700" cy="17399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9258300" y="965200"/>
            <a:ext cx="9131300" cy="990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Bold"/>
              </a:rPr>
              <a:t>기본정보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Bold"/>
              </a:rPr>
              <a:t> </a:t>
            </a:r>
          </a:p>
          <a:p>
            <a:pPr algn="ctr" lvl="0">
              <a:lnSpc>
                <a:spcPct val="99600"/>
              </a:lnSpc>
            </a:pPr>
            <a:r>
              <a:rPr lang="ko-KR" sz="3000" b="false" i="false" u="none" strike="noStrike">
                <a:solidFill>
                  <a:srgbClr val="000000"/>
                </a:solidFill>
                <a:ea typeface="Noto Sans CJK KR Bold"/>
              </a:rPr>
              <a:t>본인의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Bold"/>
              </a:rPr>
              <a:t>정보를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Bold"/>
              </a:rPr>
              <a:t>정확하게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3000" b="false" i="false" u="none" strike="noStrike">
                <a:solidFill>
                  <a:srgbClr val="000000"/>
                </a:solidFill>
                <a:ea typeface="Noto Sans CJK KR Bold"/>
              </a:rPr>
              <a:t>작성해주세요</a:t>
            </a:r>
            <a:r>
              <a:rPr lang="en-US" sz="3000" b="false" i="false" u="none" strike="noStrike">
                <a:solidFill>
                  <a:srgbClr val="000000"/>
                </a:solidFill>
                <a:latin typeface="Noto Sans CJK KR Bold"/>
              </a:rPr>
              <a:t>. 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118600" y="2082800"/>
            <a:ext cx="9118600" cy="1104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학적정보에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작성해야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하는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학과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(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부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)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에는</a:t>
            </a:r>
          </a:p>
          <a:p>
            <a:pPr algn="ctr" lvl="0">
              <a:lnSpc>
                <a:spcPct val="99600"/>
              </a:lnSpc>
            </a:pP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글로벌조리학부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Lyfe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조리전공이라고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작성해주시고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, </a:t>
            </a:r>
          </a:p>
          <a:p>
            <a:pPr algn="ctr" lvl="0">
              <a:lnSpc>
                <a:spcPct val="99600"/>
              </a:lnSpc>
            </a:pP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평균평점은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대학정보시스템에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들어가시면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확인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할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수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300" b="false" i="false" u="none" strike="noStrike">
                <a:solidFill>
                  <a:srgbClr val="000000"/>
                </a:solidFill>
                <a:ea typeface="Noto Sans CJK KR Bold"/>
              </a:rPr>
              <a:t>있습니다</a:t>
            </a:r>
            <a:r>
              <a:rPr lang="en-US" sz="2300" b="false" i="false" u="none" strike="noStrike">
                <a:solidFill>
                  <a:srgbClr val="000000"/>
                </a:solidFill>
                <a:latin typeface="Noto Sans CJK KR Bold"/>
              </a:rPr>
              <a:t>. 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194800" y="3924300"/>
            <a:ext cx="91313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자격증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및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기타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경력사항은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선택사항으로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 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작성하신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분들은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경력증명서도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같이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제출해주시기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바랍니다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9258300" y="5943600"/>
            <a:ext cx="9131300" cy="1308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인턴십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과정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지원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분야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시</a:t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1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지망에는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가는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곳을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작성해주시면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되고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</a:t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2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지망은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따로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안해주셔도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됩니다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 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296400" y="8763000"/>
            <a:ext cx="91313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2025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1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14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작성해주시기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바랍니다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신청인에는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이름과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서명까지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해서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제출해주세요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727200" y="419100"/>
            <a:ext cx="7226300" cy="94107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8915400" y="3822700"/>
            <a:ext cx="9131300" cy="2946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자기소개서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각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유의사항을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지키셔서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작성해주시기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바라며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 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작성방법은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지우신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작성해주시기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바랍니다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/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/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글씨체는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굴림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줄간격은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160mm,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글씨크기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11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지켜서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 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작성해주시기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바랍니다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 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92200" y="-88900"/>
            <a:ext cx="7353300" cy="103759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486900" y="50800"/>
            <a:ext cx="7277100" cy="102362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57200" y="2222500"/>
            <a:ext cx="17335500" cy="760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69900" y="482600"/>
            <a:ext cx="17335500" cy="1409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5702300" y="787400"/>
            <a:ext cx="6883400" cy="850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결과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보고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03300" y="2781300"/>
            <a:ext cx="16357600" cy="4521200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4457700" y="3124200"/>
            <a:ext cx="9385300" cy="39370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1)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실습일지</a:t>
            </a:r>
          </a:p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2)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종합보고서</a:t>
            </a:r>
          </a:p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3)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평가표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및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출석부</a:t>
            </a:r>
          </a:p>
          <a:p>
            <a:pPr algn="ctr" lvl="0">
              <a:lnSpc>
                <a:spcPct val="136119"/>
              </a:lnSpc>
            </a:pP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4) 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설문조사서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 (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학생용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), (</a:t>
            </a:r>
            <a:r>
              <a:rPr lang="ko-KR" sz="4900" b="true" i="false" u="none" strike="noStrike" spc="-200">
                <a:solidFill>
                  <a:srgbClr val="000000"/>
                </a:solidFill>
                <a:ea typeface="Pretendard Medium"/>
              </a:rPr>
              <a:t>산업체용</a:t>
            </a:r>
            <a:r>
              <a:rPr lang="en-US" sz="4900" b="true" i="false" u="none" strike="noStrike" spc="-200">
                <a:solidFill>
                  <a:srgbClr val="000000"/>
                </a:solidFill>
                <a:latin typeface="Pretendard Medium"/>
              </a:rPr>
              <a:t>)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3302000" y="7645400"/>
            <a:ext cx="11671300" cy="18542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36119"/>
              </a:lnSpc>
            </a:pP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인턴십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결과보고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제출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기간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 </a:t>
            </a:r>
          </a:p>
          <a:p>
            <a:pPr algn="ctr" lvl="0">
              <a:lnSpc>
                <a:spcPct val="136119"/>
              </a:lnSpc>
            </a:pP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인턴십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종료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기준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1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주일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안에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학과에</a:t>
            </a:r>
            <a:r>
              <a:rPr lang="en-US" sz="4800" b="true" i="false" u="none" strike="noStrike" spc="-200">
                <a:solidFill>
                  <a:srgbClr val="000000"/>
                </a:solidFill>
                <a:latin typeface="Pretendard Medium"/>
              </a:rPr>
              <a:t> </a:t>
            </a:r>
            <a:r>
              <a:rPr lang="ko-KR" sz="4800" b="true" i="false" u="none" strike="noStrike" spc="-200">
                <a:solidFill>
                  <a:srgbClr val="000000"/>
                </a:solidFill>
                <a:ea typeface="Pretendard Medium"/>
              </a:rPr>
              <a:t>제출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11200" y="0"/>
            <a:ext cx="7454900" cy="10287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9232900" y="1460500"/>
            <a:ext cx="9131300" cy="482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2025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학년도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1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학기로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</a:p>
        </p:txBody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73100" y="1041400"/>
            <a:ext cx="8013700" cy="1333500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660400" y="3213100"/>
            <a:ext cx="8013700" cy="1739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673100" y="4343400"/>
            <a:ext cx="8013700" cy="1473200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673100" y="4914900"/>
            <a:ext cx="8013700" cy="3441700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9232900" y="2616200"/>
            <a:ext cx="9131300" cy="21209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개강일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이후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!! 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시작한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일자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~ 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종강일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이전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!!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끝나는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일자까지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 </a:t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??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총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시간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계산해서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것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9105900" y="4686300"/>
            <a:ext cx="91313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인턴십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산업체명은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수강신청한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내역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확인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업체명으로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것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232900" y="6197600"/>
            <a:ext cx="91313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(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)/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전공에는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글로벌조리학부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Lyfe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조리전공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학번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이름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서명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또는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인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것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9232900" y="279400"/>
            <a:ext cx="9131300" cy="4826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주차별로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날짜와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시간으로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</a:p>
        </p:txBody>
      </p:sp>
      <p:pic>
        <p:nvPicPr>
          <p:cNvPr name="Picture 3" id="3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49300" y="38100"/>
            <a:ext cx="8216900" cy="102108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9194800" y="4178300"/>
            <a:ext cx="9131300" cy="29464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(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작업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)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명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주요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내용을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후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점검을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하여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지도담당과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부서장에게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사인을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받아서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제출한다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/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/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쉬는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날에는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안해도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상관없음</a:t>
            </a:r>
          </a:p>
          <a:p>
            <a:pPr algn="ctr" lvl="0">
              <a:lnSpc>
                <a:spcPct val="99600"/>
              </a:lnSpc>
            </a:pP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"Day-Off"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라고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850900" y="-76200"/>
            <a:ext cx="8013700" cy="1231900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368300" y="-1778000"/>
            <a:ext cx="8978900" cy="14351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079500" y="0"/>
            <a:ext cx="8064500" cy="104775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9080500" y="3860800"/>
            <a:ext cx="9131300" cy="2540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인턴십과정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종합보고서에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 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실습개요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및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목표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내용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전후의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차이점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향후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진로계획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건의사항을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작성하여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제출할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것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736600" y="12700"/>
            <a:ext cx="8064500" cy="104775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144000" y="0"/>
            <a:ext cx="78867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308100" y="0"/>
            <a:ext cx="7670800" cy="102997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77900" y="0"/>
            <a:ext cx="8013700" cy="22860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9271000" y="685800"/>
            <a:ext cx="91313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평가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대상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학생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정보에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대학명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학과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/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전공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성명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학번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실습시간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프린트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105900" y="3822700"/>
            <a:ext cx="9131300" cy="13081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산업체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Sous chef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혹은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HR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에게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평가표에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평가해달라고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후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평가표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평가의견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산업체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평가자의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내용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서명까지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받은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제출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622300" y="0"/>
            <a:ext cx="7785100" cy="105918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8978900" y="4394200"/>
            <a:ext cx="9131300" cy="889000"/>
          </a:xfrm>
          <a:prstGeom prst="rect">
            <a:avLst/>
          </a:prstGeom>
        </p:spPr>
        <p:txBody>
          <a:bodyPr anchor="ctr" rtlCol="false" lIns="0" tIns="0" rIns="0" bIns="0"/>
          <a:lstStyle/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출석부는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본인이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하되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,</a:t>
            </a:r>
          </a:p>
          <a:p>
            <a:pPr algn="ctr" lvl="0">
              <a:lnSpc>
                <a:spcPct val="99600"/>
              </a:lnSpc>
            </a:pP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실습일지와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동일한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일자에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출결을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작성해서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제출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할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 </a:t>
            </a:r>
            <a:r>
              <a:rPr lang="ko-KR" sz="2700" b="false" i="false" u="none" strike="noStrike">
                <a:solidFill>
                  <a:srgbClr val="000000"/>
                </a:solidFill>
                <a:ea typeface="Noto Sans CJK KR Bold"/>
              </a:rPr>
              <a:t>것</a:t>
            </a:r>
            <a:r>
              <a:rPr lang="en-US" sz="2700" b="false" i="false" u="none" strike="noStrike">
                <a:solidFill>
                  <a:srgbClr val="000000"/>
                </a:solidFill>
                <a:latin typeface="Noto Sans CJK KR Bold"/>
              </a:rPr>
              <a:t>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181100" y="0"/>
            <a:ext cx="7264400" cy="103251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359900" y="0"/>
            <a:ext cx="7315200" cy="10287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457200" y="2222500"/>
            <a:ext cx="17335500" cy="7607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69900" y="482600"/>
            <a:ext cx="17335500" cy="1409700"/>
          </a:xfrm>
          <a:prstGeom prst="rect">
            <a:avLst/>
          </a:prstGeom>
        </p:spPr>
      </p:pic>
      <p:sp>
        <p:nvSpPr>
          <p:cNvPr name="TextBox 4" id="4"/>
          <p:cNvSpPr txBox="true"/>
          <p:nvPr/>
        </p:nvSpPr>
        <p:spPr>
          <a:xfrm rot="0">
            <a:off x="5702300" y="787400"/>
            <a:ext cx="6883400" cy="8509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03749"/>
              </a:lnSpc>
            </a:pP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해외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반액</a:t>
            </a:r>
            <a:r>
              <a:rPr lang="en-US" sz="4800" b="false" i="false" u="none" strike="noStrike" spc="-100">
                <a:solidFill>
                  <a:srgbClr val="000000"/>
                </a:solidFill>
                <a:latin typeface="Pretendard ExtraBold"/>
              </a:rPr>
              <a:t> </a:t>
            </a:r>
            <a:r>
              <a:rPr lang="ko-KR" sz="4800" b="false" i="false" u="none" strike="noStrike" spc="-100">
                <a:solidFill>
                  <a:srgbClr val="000000"/>
                </a:solidFill>
                <a:ea typeface="Pretendard ExtraBold"/>
              </a:rPr>
              <a:t>장학금</a:t>
            </a:r>
          </a:p>
        </p:txBody>
      </p:sp>
      <p:pic>
        <p:nvPicPr>
          <p:cNvPr name="Picture 5" id="5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1003300" y="2781300"/>
            <a:ext cx="16357600" cy="6565900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4457700" y="3619500"/>
            <a:ext cx="9385300" cy="4851400"/>
          </a:xfrm>
          <a:prstGeom prst="rect">
            <a:avLst/>
          </a:prstGeom>
        </p:spPr>
        <p:txBody>
          <a:bodyPr anchor="t" rtlCol="false" lIns="0" tIns="0" rIns="0" bIns="0"/>
          <a:lstStyle/>
          <a:p>
            <a:pPr algn="ctr" lvl="0">
              <a:lnSpc>
                <a:spcPct val="136119"/>
              </a:lnSpc>
            </a:pP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인턴십</a:t>
            </a:r>
            <a:r>
              <a:rPr lang="en-US" sz="4800" b="tru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지원</a:t>
            </a:r>
            <a:r>
              <a:rPr lang="en-US" sz="4800" b="tru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확인서</a:t>
            </a:r>
          </a:p>
          <a:p>
            <a:pPr algn="ctr" lvl="0">
              <a:lnSpc>
                <a:spcPct val="136119"/>
              </a:lnSpc>
            </a:pP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서약서</a:t>
            </a:r>
          </a:p>
          <a:p>
            <a:pPr algn="ctr" lvl="0">
              <a:lnSpc>
                <a:spcPct val="136119"/>
              </a:lnSpc>
            </a:pPr>
            <a:r>
              <a:rPr lang="ko-KR" sz="4800" b="false" i="false" u="none" strike="noStrike">
                <a:solidFill>
                  <a:srgbClr val="000000"/>
                </a:solidFill>
                <a:ea typeface="Pretendard ExtraBold"/>
              </a:rPr>
              <a:t>확인서</a:t>
            </a:r>
          </a:p>
          <a:p>
            <a:pPr algn="ctr" lvl="0">
              <a:lnSpc>
                <a:spcPct val="136119"/>
              </a:lnSpc>
            </a:pP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해외인턴십</a:t>
            </a:r>
            <a:r>
              <a:rPr lang="en-US" sz="4800" b="tru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참가학생</a:t>
            </a:r>
            <a:r>
              <a:rPr lang="en-US" sz="4800" b="true" i="false" u="none" strike="noStrike">
                <a:solidFill>
                  <a:srgbClr val="000000"/>
                </a:solidFill>
                <a:latin typeface="Pretendard Bold"/>
              </a:rPr>
              <a:t> </a:t>
            </a: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비용</a:t>
            </a:r>
          </a:p>
          <a:p>
            <a:pPr algn="ctr" lvl="0">
              <a:lnSpc>
                <a:spcPct val="136119"/>
              </a:lnSpc>
            </a:pPr>
            <a:r>
              <a:rPr lang="ko-KR" sz="4800" b="true" i="false" u="none" strike="noStrike">
                <a:solidFill>
                  <a:srgbClr val="000000"/>
                </a:solidFill>
                <a:ea typeface="Pretendard Bold"/>
              </a:rPr>
              <a:t>통장사본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117600" y="12700"/>
            <a:ext cx="7442200" cy="102743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9512300" y="12700"/>
            <a:ext cx="7607300" cy="102743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0" y="-50800"/>
            <a:ext cx="7340600" cy="10287000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883400" y="2400300"/>
            <a:ext cx="11404600" cy="36957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